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95EFB7-5F5F-4CDE-807D-4C500A1C464D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CBCE0F-4A7D-45EA-8FC1-B615E55E9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Writing Successful FRGS Proposals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7406640" cy="24726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25 February 2015</a:t>
            </a:r>
          </a:p>
          <a:p>
            <a:r>
              <a:rPr lang="en-US" sz="2400" dirty="0" smtClean="0"/>
              <a:t>Assoc. Prof.  Anis </a:t>
            </a:r>
            <a:r>
              <a:rPr lang="en-US" sz="2400" dirty="0" err="1" smtClean="0"/>
              <a:t>Nurashikin</a:t>
            </a:r>
            <a:r>
              <a:rPr lang="en-US" sz="2400" dirty="0" smtClean="0"/>
              <a:t> </a:t>
            </a:r>
            <a:r>
              <a:rPr lang="en-US" sz="2400" dirty="0" err="1" smtClean="0"/>
              <a:t>Nordin</a:t>
            </a:r>
            <a:endParaRPr lang="en-US" sz="2400" dirty="0" smtClean="0"/>
          </a:p>
          <a:p>
            <a:r>
              <a:rPr lang="en-US" sz="2400" dirty="0" smtClean="0"/>
              <a:t>Department of Electrical and Computer Engineering</a:t>
            </a:r>
          </a:p>
          <a:p>
            <a:r>
              <a:rPr lang="en-US" sz="2400" dirty="0" err="1" smtClean="0"/>
              <a:t>Kulliyah</a:t>
            </a:r>
            <a:r>
              <a:rPr lang="en-US" sz="2400" dirty="0" smtClean="0"/>
              <a:t> of Engineering</a:t>
            </a:r>
          </a:p>
          <a:p>
            <a:r>
              <a:rPr lang="en-US" sz="2400" dirty="0" smtClean="0"/>
              <a:t>IIUM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Fundamental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Also known as </a:t>
            </a:r>
            <a:r>
              <a:rPr lang="en-US" sz="2400" dirty="0" smtClean="0"/>
              <a:t>basic research </a:t>
            </a:r>
            <a:r>
              <a:rPr lang="en-US" sz="2400" dirty="0" smtClean="0"/>
              <a:t> or scientific investigation </a:t>
            </a:r>
            <a:r>
              <a:rPr lang="en-US" sz="2400" dirty="0" smtClean="0"/>
              <a:t>for its own sake. </a:t>
            </a:r>
          </a:p>
          <a:p>
            <a:r>
              <a:rPr lang="en-US" sz="2400" dirty="0" smtClean="0"/>
              <a:t>The goal of fundamental research is </a:t>
            </a:r>
            <a:r>
              <a:rPr lang="en-US" sz="2400" dirty="0" smtClean="0"/>
              <a:t>to gain/discover </a:t>
            </a:r>
            <a:r>
              <a:rPr lang="en-US" sz="2400" dirty="0" smtClean="0"/>
              <a:t>new knowledge and </a:t>
            </a:r>
            <a:r>
              <a:rPr lang="en-US" sz="2400" dirty="0" smtClean="0"/>
              <a:t>understanding </a:t>
            </a:r>
            <a:r>
              <a:rPr lang="en-US" sz="2400" dirty="0" smtClean="0"/>
              <a:t>of the physical world that </a:t>
            </a:r>
            <a:r>
              <a:rPr lang="en-US" sz="2400" dirty="0" smtClean="0"/>
              <a:t>may </a:t>
            </a:r>
            <a:r>
              <a:rPr lang="en-US" sz="2400" dirty="0" smtClean="0"/>
              <a:t>lead </a:t>
            </a:r>
            <a:r>
              <a:rPr lang="en-US" sz="2400" dirty="0" smtClean="0"/>
              <a:t>to:</a:t>
            </a:r>
          </a:p>
          <a:p>
            <a:pPr lvl="1"/>
            <a:r>
              <a:rPr lang="en-US" sz="2000" dirty="0" smtClean="0"/>
              <a:t>new </a:t>
            </a:r>
            <a:r>
              <a:rPr lang="en-US" sz="2000" dirty="0" smtClean="0"/>
              <a:t>theories or extending and refuting </a:t>
            </a:r>
            <a:r>
              <a:rPr lang="en-US" sz="2000" dirty="0" smtClean="0"/>
              <a:t>existing theories</a:t>
            </a:r>
            <a:r>
              <a:rPr lang="en-US" sz="2000" dirty="0" smtClean="0"/>
              <a:t>, models or algorithm </a:t>
            </a:r>
          </a:p>
          <a:p>
            <a:pPr lvl="1"/>
            <a:r>
              <a:rPr lang="en-US" sz="2000" dirty="0" smtClean="0"/>
              <a:t>policy </a:t>
            </a:r>
            <a:r>
              <a:rPr lang="en-US" sz="2000" dirty="0" smtClean="0"/>
              <a:t>recommendation </a:t>
            </a:r>
            <a:endParaRPr lang="en-US" sz="2000" dirty="0" smtClean="0"/>
          </a:p>
          <a:p>
            <a:pPr lvl="1"/>
            <a:r>
              <a:rPr lang="en-US" sz="2000" dirty="0" smtClean="0"/>
              <a:t>improving </a:t>
            </a:r>
            <a:r>
              <a:rPr lang="en-US" sz="2000" dirty="0" smtClean="0"/>
              <a:t>technology at the fundamental level. </a:t>
            </a:r>
          </a:p>
          <a:p>
            <a:r>
              <a:rPr lang="en-US" sz="2400" dirty="0" smtClean="0"/>
              <a:t>Without </a:t>
            </a:r>
            <a:r>
              <a:rPr lang="en-US" sz="2400" dirty="0" smtClean="0"/>
              <a:t>regard to whether or not </a:t>
            </a:r>
            <a:r>
              <a:rPr lang="en-US" sz="2400" dirty="0" smtClean="0"/>
              <a:t>the knowledge </a:t>
            </a:r>
            <a:r>
              <a:rPr lang="en-US" sz="2400" dirty="0" smtClean="0"/>
              <a:t>discovered will be of any </a:t>
            </a:r>
            <a:r>
              <a:rPr lang="en-US" sz="2400" dirty="0" smtClean="0"/>
              <a:t>practical </a:t>
            </a:r>
            <a:r>
              <a:rPr lang="en-US" sz="2400" dirty="0" smtClean="0"/>
              <a:t>use.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Fundamental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is different from applied research, in </a:t>
            </a:r>
            <a:r>
              <a:rPr lang="en-US" sz="2400" dirty="0" smtClean="0"/>
              <a:t>which </a:t>
            </a:r>
            <a:r>
              <a:rPr lang="en-US" sz="2400" dirty="0" smtClean="0"/>
              <a:t>scientific investigation is carried out in </a:t>
            </a:r>
            <a:r>
              <a:rPr lang="en-US" sz="2400" dirty="0" smtClean="0"/>
              <a:t>order </a:t>
            </a:r>
            <a:r>
              <a:rPr lang="en-US" sz="2400" dirty="0" smtClean="0"/>
              <a:t>to discover a solution to a practical </a:t>
            </a:r>
            <a:r>
              <a:rPr lang="en-US" sz="2400" dirty="0" smtClean="0"/>
              <a:t>problem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Survey, baseline and observational studies </a:t>
            </a:r>
            <a:r>
              <a:rPr lang="en-US" sz="2400" dirty="0" smtClean="0"/>
              <a:t>alone </a:t>
            </a:r>
            <a:r>
              <a:rPr lang="en-US" sz="2400" dirty="0" smtClean="0"/>
              <a:t>are not fundamental research.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a high quality 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Informative title</a:t>
            </a:r>
            <a:endParaRPr lang="en-US" dirty="0" smtClean="0"/>
          </a:p>
          <a:p>
            <a:r>
              <a:rPr lang="en-US" dirty="0" smtClean="0"/>
              <a:t>Convincing executive </a:t>
            </a:r>
            <a:r>
              <a:rPr lang="en-US" dirty="0" smtClean="0"/>
              <a:t>summary</a:t>
            </a:r>
          </a:p>
          <a:p>
            <a:r>
              <a:rPr lang="en-US" dirty="0" smtClean="0"/>
              <a:t>Clear problem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Scientific </a:t>
            </a:r>
            <a:r>
              <a:rPr lang="en-US" dirty="0" smtClean="0"/>
              <a:t>background and rationale;</a:t>
            </a:r>
          </a:p>
          <a:p>
            <a:r>
              <a:rPr lang="en-US" dirty="0" smtClean="0"/>
              <a:t>Good </a:t>
            </a:r>
            <a:r>
              <a:rPr lang="en-US" dirty="0" smtClean="0"/>
              <a:t>selection of </a:t>
            </a:r>
            <a:r>
              <a:rPr lang="en-US" dirty="0" smtClean="0"/>
              <a:t>research </a:t>
            </a:r>
            <a:r>
              <a:rPr lang="en-US" dirty="0" smtClean="0"/>
              <a:t>methods</a:t>
            </a:r>
          </a:p>
          <a:p>
            <a:r>
              <a:rPr lang="en-US" dirty="0" smtClean="0"/>
              <a:t>Ethical </a:t>
            </a:r>
            <a:r>
              <a:rPr lang="en-US" dirty="0" smtClean="0"/>
              <a:t>considerations; </a:t>
            </a:r>
            <a:endParaRPr lang="en-US" dirty="0" smtClean="0"/>
          </a:p>
          <a:p>
            <a:r>
              <a:rPr lang="en-US" dirty="0" smtClean="0"/>
              <a:t>Realistic </a:t>
            </a:r>
            <a:r>
              <a:rPr lang="en-US" dirty="0" smtClean="0"/>
              <a:t>budget </a:t>
            </a:r>
            <a:r>
              <a:rPr lang="en-US" dirty="0" smtClean="0"/>
              <a:t>and </a:t>
            </a:r>
            <a:r>
              <a:rPr lang="en-US" dirty="0" smtClean="0"/>
              <a:t>schedule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Title:</a:t>
            </a:r>
          </a:p>
          <a:p>
            <a:pPr lvl="1"/>
            <a:r>
              <a:rPr lang="en-US" dirty="0" smtClean="0"/>
              <a:t>Novel </a:t>
            </a:r>
          </a:p>
          <a:p>
            <a:pPr lvl="1"/>
            <a:r>
              <a:rPr lang="en-US" dirty="0" smtClean="0"/>
              <a:t>Reflects fundamental issues</a:t>
            </a:r>
          </a:p>
          <a:p>
            <a:pPr lvl="1"/>
            <a:r>
              <a:rPr lang="en-US" dirty="0" smtClean="0"/>
              <a:t>Brief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u="sng" dirty="0" smtClean="0"/>
              <a:t>Novel method </a:t>
            </a:r>
            <a:r>
              <a:rPr lang="en-US" dirty="0" smtClean="0"/>
              <a:t>to synthesize polymeric biphasic micro-particles using droplet </a:t>
            </a:r>
            <a:r>
              <a:rPr lang="en-US" dirty="0" err="1" smtClean="0"/>
              <a:t>microfluidic</a:t>
            </a:r>
            <a:r>
              <a:rPr lang="en-US" dirty="0" smtClean="0"/>
              <a:t> lab on a </a:t>
            </a:r>
            <a:r>
              <a:rPr lang="en-US" dirty="0" smtClean="0"/>
              <a:t>chip</a:t>
            </a:r>
          </a:p>
          <a:p>
            <a:r>
              <a:rPr lang="en-US" dirty="0" smtClean="0"/>
              <a:t>Wrong:</a:t>
            </a:r>
            <a:endParaRPr lang="en-US" dirty="0" smtClean="0"/>
          </a:p>
          <a:p>
            <a:pPr lvl="1"/>
            <a:r>
              <a:rPr lang="en-US" u="sng" dirty="0" smtClean="0"/>
              <a:t>Development</a:t>
            </a:r>
            <a:r>
              <a:rPr lang="en-US" dirty="0" smtClean="0"/>
              <a:t> of </a:t>
            </a:r>
            <a:r>
              <a:rPr lang="en-US" dirty="0" smtClean="0"/>
              <a:t>autonomous farm tractor </a:t>
            </a:r>
            <a:r>
              <a:rPr lang="en-US" dirty="0" smtClean="0"/>
              <a:t> systems for </a:t>
            </a:r>
            <a:r>
              <a:rPr lang="en-US" dirty="0" smtClean="0"/>
              <a:t>agricultural operations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Summary should contain</a:t>
            </a:r>
          </a:p>
          <a:p>
            <a:pPr lvl="1"/>
            <a:r>
              <a:rPr lang="en-US" dirty="0" smtClean="0"/>
              <a:t>Problem statement, objectives, methodology, expected output, Significance of output</a:t>
            </a:r>
          </a:p>
          <a:p>
            <a:pPr lvl="1"/>
            <a:r>
              <a:rPr lang="en-US" dirty="0" smtClean="0"/>
              <a:t>Be concise</a:t>
            </a:r>
          </a:p>
          <a:p>
            <a:pPr lvl="1"/>
            <a:r>
              <a:rPr lang="en-US" dirty="0" smtClean="0"/>
              <a:t>It is the most important part of your proposal</a:t>
            </a:r>
          </a:p>
          <a:p>
            <a:pPr lvl="2"/>
            <a:r>
              <a:rPr lang="en-US" dirty="0" smtClean="0"/>
              <a:t>First impression of the reviewer will be based on the summary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 should be</a:t>
            </a:r>
          </a:p>
          <a:p>
            <a:pPr lvl="1"/>
            <a:r>
              <a:rPr lang="en-US" dirty="0" smtClean="0"/>
              <a:t>Specific, Measurable, Achievable, Realistic </a:t>
            </a:r>
            <a:r>
              <a:rPr lang="en-US" dirty="0" err="1" smtClean="0"/>
              <a:t>aand</a:t>
            </a:r>
            <a:r>
              <a:rPr lang="en-US" dirty="0" smtClean="0"/>
              <a:t> within time-frame (SMART)</a:t>
            </a:r>
          </a:p>
          <a:p>
            <a:pPr lvl="1"/>
            <a:r>
              <a:rPr lang="en-US" dirty="0" smtClean="0"/>
              <a:t>Reflects </a:t>
            </a:r>
            <a:r>
              <a:rPr lang="en-US" dirty="0" smtClean="0"/>
              <a:t>the solution/output to the problem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endParaRPr lang="en-US" dirty="0" smtClean="0"/>
          </a:p>
          <a:p>
            <a:pPr lvl="1"/>
            <a:r>
              <a:rPr lang="en-US" u="sng" dirty="0" smtClean="0"/>
              <a:t>To </a:t>
            </a:r>
            <a:r>
              <a:rPr lang="en-US" u="sng" dirty="0" smtClean="0"/>
              <a:t>model a novel </a:t>
            </a:r>
            <a:r>
              <a:rPr lang="en-US" dirty="0" smtClean="0"/>
              <a:t>droplet </a:t>
            </a:r>
            <a:r>
              <a:rPr lang="en-US" dirty="0" err="1" smtClean="0"/>
              <a:t>microfluidic</a:t>
            </a:r>
            <a:r>
              <a:rPr lang="en-US" dirty="0" smtClean="0"/>
              <a:t> platform capable of synthesizing biphasic </a:t>
            </a:r>
            <a:r>
              <a:rPr lang="en-US" dirty="0" smtClean="0"/>
              <a:t>micro-particles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To develop a novel protocol </a:t>
            </a:r>
            <a:r>
              <a:rPr lang="en-US" dirty="0" smtClean="0"/>
              <a:t>to synthesize micrometer sized particles from monomer droplets 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background should</a:t>
            </a:r>
          </a:p>
          <a:p>
            <a:pPr lvl="1"/>
            <a:r>
              <a:rPr lang="en-US" dirty="0" smtClean="0"/>
              <a:t>Elaborate the title</a:t>
            </a:r>
          </a:p>
          <a:p>
            <a:pPr lvl="1"/>
            <a:r>
              <a:rPr lang="en-US" dirty="0" smtClean="0"/>
              <a:t>Explain the problem statement</a:t>
            </a:r>
          </a:p>
          <a:p>
            <a:pPr lvl="1"/>
            <a:r>
              <a:rPr lang="en-US" dirty="0" smtClean="0"/>
              <a:t>Include a hypothesis and research questions which help solve the above problems</a:t>
            </a:r>
          </a:p>
          <a:p>
            <a:pPr lvl="1"/>
            <a:r>
              <a:rPr lang="en-US" dirty="0" smtClean="0"/>
              <a:t>Cite recent references</a:t>
            </a:r>
          </a:p>
          <a:p>
            <a:pPr lvl="1"/>
            <a:r>
              <a:rPr lang="en-US" dirty="0" smtClean="0"/>
              <a:t>Relating to current government policies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 should</a:t>
            </a:r>
          </a:p>
          <a:p>
            <a:pPr lvl="1"/>
            <a:r>
              <a:rPr lang="en-US" dirty="0" smtClean="0"/>
              <a:t>Explain the methods to conduct the research (experiments, interviews, statistical analysis)</a:t>
            </a:r>
          </a:p>
          <a:p>
            <a:pPr lvl="1"/>
            <a:r>
              <a:rPr lang="en-US" dirty="0" smtClean="0"/>
              <a:t>Try to be inline with the research objectives</a:t>
            </a:r>
          </a:p>
          <a:p>
            <a:pPr lvl="1"/>
            <a:r>
              <a:rPr lang="en-US" dirty="0" smtClean="0"/>
              <a:t>Flowchart, Gantt chart and Milestones should match with each other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Results should include</a:t>
            </a:r>
          </a:p>
          <a:p>
            <a:pPr lvl="1"/>
            <a:r>
              <a:rPr lang="en-US" dirty="0" smtClean="0"/>
              <a:t>Novel theory</a:t>
            </a:r>
          </a:p>
          <a:p>
            <a:pPr lvl="1"/>
            <a:r>
              <a:rPr lang="en-US" dirty="0" smtClean="0"/>
              <a:t>Publications in Indexed Journals</a:t>
            </a:r>
          </a:p>
          <a:p>
            <a:pPr lvl="1"/>
            <a:r>
              <a:rPr lang="en-US" dirty="0" smtClean="0"/>
              <a:t>PG students</a:t>
            </a:r>
          </a:p>
          <a:p>
            <a:pPr lvl="1"/>
            <a:r>
              <a:rPr lang="en-US" dirty="0" smtClean="0"/>
              <a:t>Impact on society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your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include researchers with a track record of having successful research project</a:t>
            </a:r>
          </a:p>
          <a:p>
            <a:r>
              <a:rPr lang="en-US" dirty="0" smtClean="0"/>
              <a:t>Researchers in the team should be qualified in the </a:t>
            </a:r>
            <a:r>
              <a:rPr lang="en-US" u="sng" dirty="0" smtClean="0"/>
              <a:t>area</a:t>
            </a:r>
            <a:r>
              <a:rPr lang="en-US" dirty="0" smtClean="0"/>
              <a:t> that you wish to research in</a:t>
            </a:r>
          </a:p>
          <a:p>
            <a:r>
              <a:rPr lang="en-US" dirty="0" smtClean="0"/>
              <a:t>Team should be balanced to include both experienced and non-experienced researchers</a:t>
            </a:r>
          </a:p>
          <a:p>
            <a:r>
              <a:rPr lang="en-US" dirty="0" smtClean="0"/>
              <a:t>Adding too many researchers or those who are not related to the field of research reflects badly on your proposal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FRGS Flood Disaster Management </a:t>
            </a:r>
          </a:p>
          <a:p>
            <a:pPr lvl="1"/>
            <a:r>
              <a:rPr lang="en-US" dirty="0" smtClean="0"/>
              <a:t>Guidelines </a:t>
            </a:r>
          </a:p>
          <a:p>
            <a:pPr lvl="1"/>
            <a:r>
              <a:rPr lang="en-US" dirty="0" smtClean="0"/>
              <a:t>Theme</a:t>
            </a:r>
          </a:p>
          <a:p>
            <a:r>
              <a:rPr lang="en-US" dirty="0" smtClean="0"/>
              <a:t>FRGS Definitions</a:t>
            </a:r>
          </a:p>
          <a:p>
            <a:r>
              <a:rPr lang="en-US" dirty="0" smtClean="0"/>
              <a:t>Common Mistakes</a:t>
            </a:r>
          </a:p>
          <a:p>
            <a:r>
              <a:rPr lang="en-US" dirty="0" smtClean="0"/>
              <a:t>Q&amp;A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proposal should be of high quality</a:t>
            </a:r>
          </a:p>
          <a:p>
            <a:r>
              <a:rPr lang="en-US" dirty="0" smtClean="0"/>
              <a:t>No grammatical, spelling mistakes or technical mistakes</a:t>
            </a:r>
          </a:p>
          <a:p>
            <a:r>
              <a:rPr lang="en-US" dirty="0" smtClean="0"/>
              <a:t>Meticulous!!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for FRGS (Flood Disaster Management) – RM 100,000</a:t>
            </a:r>
          </a:p>
          <a:p>
            <a:r>
              <a:rPr lang="en-US" dirty="0" smtClean="0"/>
              <a:t>Allocate most for the research assistants</a:t>
            </a:r>
          </a:p>
          <a:p>
            <a:r>
              <a:rPr lang="en-US" dirty="0" smtClean="0"/>
              <a:t>Include patent filing costs if a patent is an expected output</a:t>
            </a:r>
          </a:p>
          <a:p>
            <a:r>
              <a:rPr lang="en-US" dirty="0" smtClean="0"/>
              <a:t>Travelling and transportation &lt;40%</a:t>
            </a:r>
          </a:p>
          <a:p>
            <a:r>
              <a:rPr lang="en-US" dirty="0" smtClean="0"/>
              <a:t>Accessories &amp; Equipment &lt; 40%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Vote </a:t>
            </a:r>
            <a:r>
              <a:rPr lang="en-US" dirty="0" smtClean="0"/>
              <a:t>11000 (salary and wages) </a:t>
            </a:r>
          </a:p>
          <a:p>
            <a:pPr lvl="1"/>
            <a:r>
              <a:rPr lang="en-US" dirty="0" smtClean="0"/>
              <a:t>RM2300 </a:t>
            </a:r>
            <a:r>
              <a:rPr lang="en-US" dirty="0" smtClean="0"/>
              <a:t>for PhD and </a:t>
            </a:r>
            <a:r>
              <a:rPr lang="en-US" dirty="0" smtClean="0"/>
              <a:t>RM1800 </a:t>
            </a:r>
            <a:r>
              <a:rPr lang="en-US" dirty="0" smtClean="0"/>
              <a:t>for Master</a:t>
            </a:r>
          </a:p>
          <a:p>
            <a:r>
              <a:rPr lang="en-US" dirty="0" smtClean="0"/>
              <a:t>Vote </a:t>
            </a:r>
            <a:r>
              <a:rPr lang="en-US" dirty="0" smtClean="0"/>
              <a:t>21000 (travelling expenses and </a:t>
            </a:r>
            <a:r>
              <a:rPr lang="en-US" dirty="0" smtClean="0"/>
              <a:t>subsistence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collection and meeting within the </a:t>
            </a:r>
            <a:r>
              <a:rPr lang="en-US" dirty="0" smtClean="0"/>
              <a:t>country </a:t>
            </a:r>
            <a:endParaRPr lang="en-US" dirty="0" smtClean="0"/>
          </a:p>
          <a:p>
            <a:pPr lvl="1"/>
            <a:r>
              <a:rPr lang="en-US" dirty="0" smtClean="0"/>
              <a:t>Conference presentation </a:t>
            </a:r>
          </a:p>
          <a:p>
            <a:pPr lvl="1"/>
            <a:r>
              <a:rPr lang="en-US" dirty="0" smtClean="0"/>
              <a:t>Lodging</a:t>
            </a:r>
            <a:r>
              <a:rPr lang="en-US" dirty="0" smtClean="0"/>
              <a:t>, food, flight and taxi fares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Vote 24000 (rental): building, </a:t>
            </a:r>
            <a:r>
              <a:rPr lang="en-US" dirty="0" smtClean="0"/>
              <a:t>equipment, transport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Vote </a:t>
            </a:r>
            <a:r>
              <a:rPr lang="en-US" dirty="0" smtClean="0"/>
              <a:t>27000 (research materials and </a:t>
            </a:r>
            <a:r>
              <a:rPr lang="en-US" dirty="0" smtClean="0"/>
              <a:t>supplies</a:t>
            </a:r>
            <a:r>
              <a:rPr lang="en-US" dirty="0" smtClean="0"/>
              <a:t>): books, journals, </a:t>
            </a:r>
            <a:r>
              <a:rPr lang="en-US" dirty="0" smtClean="0"/>
              <a:t>papers, chemicals</a:t>
            </a:r>
            <a:r>
              <a:rPr lang="en-US" dirty="0" smtClean="0"/>
              <a:t>, animals, etc. </a:t>
            </a:r>
          </a:p>
          <a:p>
            <a:r>
              <a:rPr lang="en-US" dirty="0" smtClean="0"/>
              <a:t>Vote </a:t>
            </a:r>
            <a:r>
              <a:rPr lang="en-US" dirty="0" smtClean="0"/>
              <a:t>28000 (maintenance and minor </a:t>
            </a:r>
            <a:r>
              <a:rPr lang="en-US" dirty="0" smtClean="0"/>
              <a:t>repair</a:t>
            </a:r>
            <a:r>
              <a:rPr lang="en-US" dirty="0" smtClean="0"/>
              <a:t>): sand, cement, building, </a:t>
            </a:r>
            <a:r>
              <a:rPr lang="en-US" dirty="0" smtClean="0"/>
              <a:t>lab, equipment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Vote 29000 (professional services): printing, </a:t>
            </a:r>
            <a:r>
              <a:rPr lang="en-US" dirty="0" smtClean="0"/>
              <a:t>honorarium</a:t>
            </a:r>
            <a:r>
              <a:rPr lang="en-US" dirty="0" smtClean="0"/>
              <a:t>, consultation, training (&lt;3 </a:t>
            </a:r>
            <a:r>
              <a:rPr lang="en-US" dirty="0" smtClean="0"/>
              <a:t>months</a:t>
            </a:r>
            <a:r>
              <a:rPr lang="en-US" dirty="0" smtClean="0"/>
              <a:t>), fees</a:t>
            </a:r>
          </a:p>
          <a:p>
            <a:r>
              <a:rPr lang="en-US" dirty="0" smtClean="0"/>
              <a:t>Vote </a:t>
            </a:r>
            <a:r>
              <a:rPr lang="en-US" dirty="0" smtClean="0"/>
              <a:t>35000 (equipment): special equipment </a:t>
            </a:r>
            <a:r>
              <a:rPr lang="en-US" dirty="0" smtClean="0"/>
              <a:t>(</a:t>
            </a:r>
            <a:r>
              <a:rPr lang="en-US" dirty="0" smtClean="0"/>
              <a:t>e.g. camera, tape recorder), upgrading of </a:t>
            </a:r>
            <a:r>
              <a:rPr lang="en-US" dirty="0" smtClean="0"/>
              <a:t>existing </a:t>
            </a:r>
            <a:r>
              <a:rPr lang="en-US" dirty="0" smtClean="0"/>
              <a:t>equipment, computer, printer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 should fit into the flood disaster management theme</a:t>
            </a:r>
          </a:p>
          <a:p>
            <a:r>
              <a:rPr lang="en-US" sz="2800" dirty="0" smtClean="0"/>
              <a:t>Focus on fundamental research aim to formulate </a:t>
            </a:r>
            <a:r>
              <a:rPr lang="en-US" sz="2800" dirty="0" smtClean="0"/>
              <a:t>effective Disaster Risk </a:t>
            </a:r>
            <a:r>
              <a:rPr lang="en-US" sz="2800" dirty="0" smtClean="0"/>
              <a:t>Reduction or solutions to help those affected by the flood</a:t>
            </a:r>
          </a:p>
          <a:p>
            <a:r>
              <a:rPr lang="en-US" sz="2800" dirty="0" smtClean="0"/>
              <a:t>Proposals should be prepared meticulously </a:t>
            </a:r>
          </a:p>
          <a:p>
            <a:r>
              <a:rPr lang="en-US" sz="2800" dirty="0" smtClean="0"/>
              <a:t>Good research team and Realistic budget</a:t>
            </a:r>
          </a:p>
          <a:p>
            <a:r>
              <a:rPr lang="en-US" sz="2800" dirty="0" smtClean="0"/>
              <a:t>May Allah ease your tasks and </a:t>
            </a:r>
          </a:p>
          <a:p>
            <a:pPr algn="ctr">
              <a:buNone/>
            </a:pPr>
            <a:r>
              <a:rPr lang="en-US" dirty="0" smtClean="0"/>
              <a:t>ALL THE BEST!!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Guidelines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step of writing the proposal is to read the guidelines by the sponsor</a:t>
            </a:r>
          </a:p>
          <a:p>
            <a:r>
              <a:rPr lang="en-US" sz="2800" dirty="0" smtClean="0"/>
              <a:t>Sponsors (MOE, MOSTI, MOA) change their guidelines each time the call for proposals are released.</a:t>
            </a:r>
          </a:p>
          <a:p>
            <a:r>
              <a:rPr lang="en-US" sz="2800" dirty="0" smtClean="0"/>
              <a:t>Writing proposals are like writing an exam, the answers should fit into the answer scheme </a:t>
            </a:r>
            <a:r>
              <a:rPr lang="en-US" sz="2800" dirty="0" smtClean="0">
                <a:sym typeface="Wingdings" pitchFamily="2" charset="2"/>
              </a:rPr>
              <a:t> proposal guidelines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Flood Disaster Management – Study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River basin framework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Unique due to its</a:t>
            </a:r>
            <a:r>
              <a:rPr lang="en-US" dirty="0" smtClean="0"/>
              <a:t> natural delineation based on water divide</a:t>
            </a:r>
          </a:p>
          <a:p>
            <a:pPr lvl="1"/>
            <a:r>
              <a:rPr lang="en-US" dirty="0" smtClean="0"/>
              <a:t>Hydrological and geo-morphological processes and interaction between biota and </a:t>
            </a:r>
            <a:r>
              <a:rPr lang="en-US" dirty="0" err="1" smtClean="0"/>
              <a:t>abiota</a:t>
            </a:r>
            <a:r>
              <a:rPr lang="en-US" dirty="0" smtClean="0"/>
              <a:t> can be established and quantified. </a:t>
            </a:r>
          </a:p>
          <a:p>
            <a:r>
              <a:rPr lang="en-US" dirty="0" smtClean="0"/>
              <a:t>Focus on </a:t>
            </a:r>
            <a:r>
              <a:rPr lang="en-US" dirty="0" err="1" smtClean="0"/>
              <a:t>Sg</a:t>
            </a:r>
            <a:r>
              <a:rPr lang="en-US" dirty="0" smtClean="0"/>
              <a:t> Kelantan and </a:t>
            </a:r>
            <a:r>
              <a:rPr lang="en-US" dirty="0" err="1" smtClean="0"/>
              <a:t>Sg</a:t>
            </a:r>
            <a:r>
              <a:rPr lang="en-US" dirty="0" smtClean="0"/>
              <a:t> Pahang basins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most affected by the recent flood disaster. </a:t>
            </a:r>
          </a:p>
          <a:p>
            <a:r>
              <a:rPr lang="en-US" dirty="0" smtClean="0"/>
              <a:t>Information and data to be used to formulate effective Disaster Risk Reduction (DRR) strategy. </a:t>
            </a:r>
          </a:p>
          <a:p>
            <a:r>
              <a:rPr lang="en-US" dirty="0" smtClean="0"/>
              <a:t>Studies in other river basins (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 Johor, </a:t>
            </a:r>
            <a:r>
              <a:rPr lang="en-US" dirty="0" err="1" smtClean="0"/>
              <a:t>Sg</a:t>
            </a:r>
            <a:r>
              <a:rPr lang="en-US" dirty="0" smtClean="0"/>
              <a:t> Muar,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en-US" dirty="0" err="1" smtClean="0"/>
              <a:t>Kemaman</a:t>
            </a:r>
            <a:r>
              <a:rPr lang="en-US" dirty="0" smtClean="0"/>
              <a:t>, </a:t>
            </a:r>
            <a:r>
              <a:rPr lang="en-US" dirty="0" err="1" smtClean="0"/>
              <a:t>Sg</a:t>
            </a:r>
            <a:r>
              <a:rPr lang="en-US" dirty="0" smtClean="0"/>
              <a:t> Perak, </a:t>
            </a:r>
            <a:r>
              <a:rPr lang="en-US" dirty="0" err="1" smtClean="0"/>
              <a:t>Sg</a:t>
            </a:r>
            <a:r>
              <a:rPr lang="en-US" dirty="0" smtClean="0"/>
              <a:t> Sarawak, </a:t>
            </a:r>
            <a:r>
              <a:rPr lang="en-US" dirty="0" err="1" smtClean="0"/>
              <a:t>Sg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Tatau</a:t>
            </a:r>
            <a:r>
              <a:rPr lang="en-US" dirty="0" smtClean="0"/>
              <a:t>, </a:t>
            </a:r>
            <a:r>
              <a:rPr lang="en-US" dirty="0" err="1" smtClean="0"/>
              <a:t>Sg</a:t>
            </a:r>
            <a:r>
              <a:rPr lang="en-US" dirty="0" smtClean="0"/>
              <a:t> </a:t>
            </a:r>
            <a:r>
              <a:rPr lang="en-US" dirty="0" err="1" smtClean="0"/>
              <a:t>Silau</a:t>
            </a:r>
            <a:r>
              <a:rPr lang="en-US" dirty="0" smtClean="0"/>
              <a:t>), are also encouraged </a:t>
            </a:r>
          </a:p>
          <a:p>
            <a:r>
              <a:rPr lang="en-US" dirty="0" smtClean="0"/>
              <a:t>Research must aim for </a:t>
            </a:r>
          </a:p>
          <a:p>
            <a:pPr lvl="1"/>
            <a:r>
              <a:rPr lang="en-US" dirty="0" smtClean="0"/>
              <a:t>sustainable development  (economical, environmental,  social)</a:t>
            </a:r>
          </a:p>
          <a:p>
            <a:pPr lvl="1"/>
            <a:r>
              <a:rPr lang="en-US" dirty="0" smtClean="0"/>
              <a:t>DRR towards providing solution to flood disaster (fundamental and applied).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Flood Disaster Management – </a:t>
            </a:r>
            <a:br>
              <a:rPr lang="en-US" dirty="0" smtClean="0"/>
            </a:br>
            <a:r>
              <a:rPr lang="en-US" dirty="0" smtClean="0"/>
              <a:t>Main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924944"/>
            <a:ext cx="7498080" cy="12241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“Holistic solution to flood disaster based on Integrated River Basin Management”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n-US" b="1" dirty="0" smtClean="0"/>
              <a:t>Basin characteristics</a:t>
            </a:r>
            <a:r>
              <a:rPr lang="en-US" dirty="0" smtClean="0"/>
              <a:t>: </a:t>
            </a:r>
            <a:r>
              <a:rPr lang="en-US" sz="2600" dirty="0" err="1" smtClean="0"/>
              <a:t>geomorphological</a:t>
            </a:r>
            <a:r>
              <a:rPr lang="en-US" sz="2600" dirty="0" smtClean="0"/>
              <a:t> and hydrological processes, catchment </a:t>
            </a:r>
            <a:r>
              <a:rPr lang="en-US" sz="2600" dirty="0" err="1" smtClean="0"/>
              <a:t>morphometry</a:t>
            </a:r>
            <a:r>
              <a:rPr lang="en-US" sz="2600" dirty="0" smtClean="0"/>
              <a:t>, vegetation over.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b="1" dirty="0" smtClean="0"/>
              <a:t>Impact on environmental assets</a:t>
            </a:r>
            <a:r>
              <a:rPr lang="en-US" dirty="0" smtClean="0"/>
              <a:t>: </a:t>
            </a:r>
            <a:r>
              <a:rPr lang="en-US" sz="2600" dirty="0" smtClean="0"/>
              <a:t>forest, forest management, water supply and water quality, aquatic habitat, environmental flow, bio-diversity etc.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b="1" dirty="0" smtClean="0"/>
              <a:t>Flood and flood disaster</a:t>
            </a:r>
            <a:r>
              <a:rPr lang="en-US" dirty="0" smtClean="0"/>
              <a:t>: </a:t>
            </a:r>
            <a:r>
              <a:rPr lang="en-US" sz="2600" dirty="0" smtClean="0"/>
              <a:t>trigging and causal factors, mechanism of disaster, risk and uncertainties, impacts, early warning system, flood protection and mitigation measures, flood modeling and prediction, climate change, weather forecasting, etc.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b="1" dirty="0" smtClean="0"/>
              <a:t>Land-use and land-cover: </a:t>
            </a:r>
            <a:r>
              <a:rPr lang="en-US" sz="2600" dirty="0" smtClean="0"/>
              <a:t>land-use management and administration, effectiveness of land-cover policy, spatial analysis, sustainable resource utilization, etc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Flood Disaster Management – </a:t>
            </a:r>
            <a:br>
              <a:rPr lang="en-US" dirty="0" smtClean="0"/>
            </a:br>
            <a:r>
              <a:rPr lang="en-US" dirty="0" smtClean="0"/>
              <a:t>Sub  Themes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Urbanization and industrialization</a:t>
            </a:r>
            <a:r>
              <a:rPr lang="en-US" sz="2400" dirty="0" smtClean="0"/>
              <a:t>: </a:t>
            </a:r>
            <a:r>
              <a:rPr lang="en-US" sz="2000" dirty="0" smtClean="0"/>
              <a:t>villages, township and city, transportation, evacuation processes, relief program, floodplain settlement/encroachment, etc.</a:t>
            </a:r>
          </a:p>
          <a:p>
            <a:r>
              <a:rPr lang="en-US" sz="2400" b="1" dirty="0" smtClean="0"/>
              <a:t>Governance for disaster risk reduction: </a:t>
            </a:r>
            <a:r>
              <a:rPr lang="en-US" sz="2000" dirty="0" smtClean="0"/>
              <a:t>law and legislation, development plan, resources protection, awareness, institutional arrangement, policy and guidelines, SOP, insurance, living with flood, etc.</a:t>
            </a:r>
          </a:p>
          <a:p>
            <a:r>
              <a:rPr lang="en-US" sz="2400" b="1" dirty="0" smtClean="0"/>
              <a:t>Health and safety: </a:t>
            </a:r>
            <a:r>
              <a:rPr lang="en-US" sz="2000" dirty="0" smtClean="0"/>
              <a:t>Community based, psychosocial, infectious and non-infectious diseases, chronic diseases, food security, water borne diseases, vector borne diseases, education, vandalism, social problem, etc. 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Flood Disaster Management – </a:t>
            </a:r>
            <a:br>
              <a:rPr lang="en-US" dirty="0" smtClean="0"/>
            </a:br>
            <a:r>
              <a:rPr lang="en-US" dirty="0" smtClean="0"/>
              <a:t>Sub  Themes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600" b="1" dirty="0" smtClean="0"/>
              <a:t>Disaster relief and preparedness: </a:t>
            </a:r>
            <a:r>
              <a:rPr lang="en-US" sz="2400" dirty="0" smtClean="0"/>
              <a:t>Volunteerism, response and preparedness, recovery, ERP, livestock relief, solid waste management, mobile facilities (water, energy, sanitation, communication, cooking facilities), mobile hospital, consultation and fatwa for coping with disaster, etc.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600" b="1" dirty="0" smtClean="0"/>
              <a:t>Socio-economic wellbeing: </a:t>
            </a:r>
            <a:r>
              <a:rPr lang="en-US" sz="2200" dirty="0" smtClean="0"/>
              <a:t>lost income / job / opportunity / agriculture / livestock / infrastructure, flood damage functions, disaster ethic / values, etc.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b="1" dirty="0" smtClean="0"/>
              <a:t>Flood resilience structures: </a:t>
            </a:r>
            <a:r>
              <a:rPr lang="en-US" sz="2000" dirty="0" smtClean="0"/>
              <a:t>Relief centre, architectural design, material, water supply facilities / water technology, etc.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Flood Disaster Management – </a:t>
            </a:r>
            <a:br>
              <a:rPr lang="en-US" dirty="0" smtClean="0"/>
            </a:br>
            <a:r>
              <a:rPr lang="en-US" dirty="0" smtClean="0"/>
              <a:t>Sub  Themes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Fundamental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‘</a:t>
            </a:r>
            <a:r>
              <a:rPr lang="en-US" sz="2800" dirty="0" smtClean="0"/>
              <a:t>Basic research advances fundamental </a:t>
            </a:r>
            <a:r>
              <a:rPr lang="en-US" sz="2800" dirty="0" smtClean="0"/>
              <a:t>knowledge </a:t>
            </a:r>
            <a:r>
              <a:rPr lang="en-US" sz="2800" dirty="0" smtClean="0"/>
              <a:t>about the human world. </a:t>
            </a:r>
            <a:r>
              <a:rPr lang="en-US" sz="2800" dirty="0" smtClean="0"/>
              <a:t>It focuses </a:t>
            </a:r>
            <a:r>
              <a:rPr lang="en-US" sz="2800" dirty="0" smtClean="0"/>
              <a:t>on refuting or supporting theories </a:t>
            </a:r>
            <a:r>
              <a:rPr lang="en-US" sz="2800" dirty="0" smtClean="0"/>
              <a:t>that </a:t>
            </a:r>
            <a:r>
              <a:rPr lang="en-US" sz="2800" dirty="0" smtClean="0"/>
              <a:t>explain how this world operates, what </a:t>
            </a:r>
            <a:r>
              <a:rPr lang="en-US" sz="2800" dirty="0" smtClean="0"/>
              <a:t>makes </a:t>
            </a:r>
            <a:r>
              <a:rPr lang="en-US" sz="2800" dirty="0" smtClean="0"/>
              <a:t>things happen, why social relations </a:t>
            </a:r>
            <a:r>
              <a:rPr lang="en-US" sz="2800" dirty="0" smtClean="0"/>
              <a:t>are </a:t>
            </a:r>
            <a:r>
              <a:rPr lang="en-US" sz="2800" dirty="0" smtClean="0"/>
              <a:t>a certain way, and why </a:t>
            </a:r>
            <a:r>
              <a:rPr lang="en-US" sz="2800" dirty="0" smtClean="0"/>
              <a:t>society changes</a:t>
            </a:r>
            <a:r>
              <a:rPr lang="en-US" sz="2800" dirty="0" smtClean="0"/>
              <a:t>’.</a:t>
            </a:r>
          </a:p>
          <a:p>
            <a:pPr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‘Basic research generates new ideas, </a:t>
            </a:r>
            <a:r>
              <a:rPr lang="en-US" sz="2800" dirty="0" smtClean="0"/>
              <a:t>principles </a:t>
            </a:r>
            <a:r>
              <a:rPr lang="en-US" sz="2800" dirty="0" smtClean="0"/>
              <a:t>and theories, which may not be </a:t>
            </a:r>
            <a:r>
              <a:rPr lang="en-US" sz="2800" dirty="0" smtClean="0"/>
              <a:t>immediately </a:t>
            </a:r>
            <a:r>
              <a:rPr lang="en-US" sz="2800" dirty="0" smtClean="0"/>
              <a:t>utilized; though are the </a:t>
            </a:r>
            <a:r>
              <a:rPr lang="en-US" sz="2800" dirty="0" smtClean="0"/>
              <a:t>foundations </a:t>
            </a:r>
            <a:r>
              <a:rPr lang="en-US" sz="2800" dirty="0" smtClean="0"/>
              <a:t>of modern progress </a:t>
            </a:r>
            <a:r>
              <a:rPr lang="en-US" sz="2800" dirty="0" smtClean="0"/>
              <a:t>and development </a:t>
            </a:r>
            <a:r>
              <a:rPr lang="en-US" sz="2800" dirty="0" smtClean="0"/>
              <a:t>in different fields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1298</Words>
  <Application>Microsoft Office PowerPoint</Application>
  <PresentationFormat>On-screen Show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Writing Successful FRGS Proposals</vt:lpstr>
      <vt:lpstr>Presentation Outline</vt:lpstr>
      <vt:lpstr>Reading the Guidelines </vt:lpstr>
      <vt:lpstr>Flood Disaster Management – Study Approach </vt:lpstr>
      <vt:lpstr>Flood Disaster Management –  Main Theme</vt:lpstr>
      <vt:lpstr>Flood Disaster Management –  Sub  Themes</vt:lpstr>
      <vt:lpstr>Flood Disaster Management –  Sub  Themes</vt:lpstr>
      <vt:lpstr>Flood Disaster Management –  Sub  Themes</vt:lpstr>
      <vt:lpstr>Definition of Fundamental Research</vt:lpstr>
      <vt:lpstr>Definition of Fundamental Research</vt:lpstr>
      <vt:lpstr>Definition of Fundamental Research</vt:lpstr>
      <vt:lpstr>Characteristics of a high quality research proposal</vt:lpstr>
      <vt:lpstr>Proposal Evaluation</vt:lpstr>
      <vt:lpstr>Proposal Evaluation</vt:lpstr>
      <vt:lpstr>Proposal Evaluation</vt:lpstr>
      <vt:lpstr>Proposal Evaluation</vt:lpstr>
      <vt:lpstr>Proposal Evaluation</vt:lpstr>
      <vt:lpstr>Proposal Evaluation</vt:lpstr>
      <vt:lpstr>Choosing your research team</vt:lpstr>
      <vt:lpstr>Quality of Research Proposal</vt:lpstr>
      <vt:lpstr>Budgeting</vt:lpstr>
      <vt:lpstr>Budgeting</vt:lpstr>
      <vt:lpstr>Budgeting</vt:lpstr>
      <vt:lpstr>Conclusion</vt:lpstr>
    </vt:vector>
  </TitlesOfParts>
  <Company>IIUM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Successful FRGS Proposals</dc:title>
  <dc:creator>KOE</dc:creator>
  <cp:lastModifiedBy>KOE</cp:lastModifiedBy>
  <cp:revision>24</cp:revision>
  <dcterms:created xsi:type="dcterms:W3CDTF">2015-02-25T08:39:42Z</dcterms:created>
  <dcterms:modified xsi:type="dcterms:W3CDTF">2015-02-26T04:45:31Z</dcterms:modified>
</cp:coreProperties>
</file>