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58" r:id="rId4"/>
    <p:sldId id="264" r:id="rId5"/>
    <p:sldId id="265" r:id="rId6"/>
    <p:sldId id="266" r:id="rId7"/>
    <p:sldId id="269" r:id="rId8"/>
    <p:sldId id="259" r:id="rId9"/>
    <p:sldId id="257" r:id="rId10"/>
    <p:sldId id="260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6ED14-EEFF-494B-BB7F-690F970C3EEF}" type="datetimeFigureOut">
              <a:rPr lang="en-US" smtClean="0"/>
              <a:t>04-Jun-09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AEF0F-F0B9-4C42-A564-1DEA80D7EF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AEF0F-F0B9-4C42-A564-1DEA80D7EFB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5750B-DFD0-4BFE-A22F-754A146A4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66C3C-22CA-461D-89B4-068F8D724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F3C41-7321-413A-B9AE-D116C0DF5A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6E0DB-7B39-4129-AFC8-70179D8E0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3B305-E6E0-478D-B11E-CE45134F1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DCFD5-F125-446D-A304-E68D2B172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785E8-4870-4068-BBE6-3AEB4D06E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F38A4-4B39-4339-8A06-8A1C45B1F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C5880-FC8E-4D96-9DB8-4648E2C80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29A1F-A08B-4ED8-8AD8-D0B4471FE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28E27-0F27-4A28-86B0-33AB05827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D48AFC-CD36-4670-896A-ABCB05427B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62300" y="388938"/>
            <a:ext cx="302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 Black" pitchFamily="34" charset="0"/>
              </a:rPr>
              <a:t>CURRENT CLA IN IIUM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711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400">
              <a:latin typeface="Arial Black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67000" y="762000"/>
            <a:ext cx="4048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ADMINISTRATIVE &amp; TECHNICAL STAFF</a:t>
            </a:r>
          </a:p>
        </p:txBody>
      </p:sp>
      <p:graphicFrame>
        <p:nvGraphicFramePr>
          <p:cNvPr id="8197" name="Group 5"/>
          <p:cNvGraphicFramePr>
            <a:graphicFrameLocks noGrp="1"/>
          </p:cNvGraphicFramePr>
          <p:nvPr/>
        </p:nvGraphicFramePr>
        <p:xfrm>
          <a:off x="685800" y="1600200"/>
          <a:ext cx="3505200" cy="4346068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  <a:gridCol w="533400"/>
                <a:gridCol w="1066800"/>
              </a:tblGrid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SALARY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83" name="Group 91"/>
          <p:cNvGraphicFramePr>
            <a:graphicFrameLocks noGrp="1"/>
          </p:cNvGraphicFramePr>
          <p:nvPr/>
        </p:nvGraphicFramePr>
        <p:xfrm>
          <a:off x="4953000" y="1600200"/>
          <a:ext cx="3416300" cy="2558352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609600"/>
                <a:gridCol w="9779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81" name="Text Box 89"/>
          <p:cNvSpPr txBox="1">
            <a:spLocks noChangeArrowheads="1"/>
          </p:cNvSpPr>
          <p:nvPr/>
        </p:nvSpPr>
        <p:spPr bwMode="auto">
          <a:xfrm>
            <a:off x="609600" y="121920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Professional &amp; Management Group</a:t>
            </a:r>
          </a:p>
        </p:txBody>
      </p: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4953000" y="11938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Support Group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36938" y="438150"/>
            <a:ext cx="2555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Arial Black" pitchFamily="34" charset="0"/>
              </a:rPr>
              <a:t>FORCE FIELD ANALYSIS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/>
        </p:nvGraphicFramePr>
        <p:xfrm>
          <a:off x="4648200" y="1524000"/>
          <a:ext cx="3962400" cy="3580638"/>
        </p:xfrm>
        <a:graphic>
          <a:graphicData uri="http://schemas.openxmlformats.org/drawingml/2006/table">
            <a:tbl>
              <a:tblPr/>
              <a:tblGrid>
                <a:gridCol w="3048000"/>
                <a:gridCol w="9144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Forces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AGAINST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Loose assessment mechanism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Only for certain category of staff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Difficulty in getting assessors who are expert in certain areas of specialisation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Methods of assessment quite similar to  MyCPD (PBL)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70" name="Group 26"/>
          <p:cNvGraphicFramePr>
            <a:graphicFrameLocks noGrp="1"/>
          </p:cNvGraphicFramePr>
          <p:nvPr/>
        </p:nvGraphicFramePr>
        <p:xfrm>
          <a:off x="533400" y="1524000"/>
          <a:ext cx="3962400" cy="3256534"/>
        </p:xfrm>
        <a:graphic>
          <a:graphicData uri="http://schemas.openxmlformats.org/drawingml/2006/table">
            <a:tbl>
              <a:tblPr/>
              <a:tblGrid>
                <a:gridCol w="3048000"/>
                <a:gridCol w="9144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Forces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Gives advantage 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Professional staff only e.g. Doctors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Improved professional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efficiency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Marking/grading is based on point 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1066800" y="685800"/>
            <a:ext cx="6546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 Black" pitchFamily="34" charset="0"/>
              </a:rPr>
              <a:t>CHANGE PROPOSAL: COMPETENCY BASED TRAINING</a:t>
            </a:r>
          </a:p>
          <a:p>
            <a:r>
              <a:rPr lang="en-US" sz="1400">
                <a:latin typeface="Arial Black" pitchFamily="34" charset="0"/>
              </a:rPr>
              <a:t>                                    (PENILAIAN BERTERASKAN LATIHAN (PBL)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62300" y="388938"/>
            <a:ext cx="302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 Black" pitchFamily="34" charset="0"/>
              </a:rPr>
              <a:t>CURRENT CLA IN IIUM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90600" y="711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400">
              <a:latin typeface="Arial Black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667000" y="762000"/>
            <a:ext cx="4048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ADMINISTRATIVE &amp; TECHNICAL STAFF</a:t>
            </a:r>
          </a:p>
        </p:txBody>
      </p:sp>
      <p:graphicFrame>
        <p:nvGraphicFramePr>
          <p:cNvPr id="9303" name="Group 87"/>
          <p:cNvGraphicFramePr>
            <a:graphicFrameLocks noGrp="1"/>
          </p:cNvGraphicFramePr>
          <p:nvPr/>
        </p:nvGraphicFramePr>
        <p:xfrm>
          <a:off x="685800" y="1981200"/>
          <a:ext cx="3505200" cy="2891918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  <a:gridCol w="533400"/>
                <a:gridCol w="106680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SALARY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27/29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00" name="Group 84"/>
          <p:cNvGraphicFramePr>
            <a:graphicFrameLocks noGrp="1"/>
          </p:cNvGraphicFramePr>
          <p:nvPr/>
        </p:nvGraphicFramePr>
        <p:xfrm>
          <a:off x="4953000" y="1981200"/>
          <a:ext cx="3733800" cy="2723452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609600"/>
                <a:gridCol w="1295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Observation/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Assessment/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685800" y="16002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Support Group I</a:t>
            </a:r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5029200" y="1524000"/>
            <a:ext cx="149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Support Group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4" name="Text Box 128"/>
          <p:cNvSpPr txBox="1">
            <a:spLocks noChangeArrowheads="1"/>
          </p:cNvSpPr>
          <p:nvPr/>
        </p:nvSpPr>
        <p:spPr bwMode="auto">
          <a:xfrm>
            <a:off x="5162550" y="381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4227" name="Text Box 131"/>
          <p:cNvSpPr txBox="1">
            <a:spLocks noChangeArrowheads="1"/>
          </p:cNvSpPr>
          <p:nvPr/>
        </p:nvSpPr>
        <p:spPr bwMode="auto">
          <a:xfrm>
            <a:off x="3124200" y="693738"/>
            <a:ext cx="389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 Black" pitchFamily="34" charset="0"/>
              </a:rPr>
              <a:t>IMPROVED METHODS OF CLA</a:t>
            </a:r>
          </a:p>
        </p:txBody>
      </p:sp>
      <p:sp>
        <p:nvSpPr>
          <p:cNvPr id="4228" name="Text Box 132"/>
          <p:cNvSpPr txBox="1">
            <a:spLocks noChangeArrowheads="1"/>
          </p:cNvSpPr>
          <p:nvPr/>
        </p:nvSpPr>
        <p:spPr bwMode="auto">
          <a:xfrm>
            <a:off x="381000" y="1143000"/>
            <a:ext cx="836136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600" b="1"/>
              <a:t>Competency Assessment Centre (Pusat  Penilaian Kompetensi (PPK)</a:t>
            </a:r>
          </a:p>
          <a:p>
            <a:pPr marL="342900" indent="-342900"/>
            <a:endParaRPr lang="en-US" sz="1600" b="1"/>
          </a:p>
          <a:p>
            <a:pPr marL="800100" lvl="1" indent="-342900">
              <a:buFont typeface="Wingdings" pitchFamily="2" charset="2"/>
              <a:buNone/>
            </a:pPr>
            <a:r>
              <a:rPr lang="en-US" sz="1600"/>
              <a:t>1.1		Assessment Centre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1600"/>
              <a:t>1.2		Assessment done by Panel of Assessors who are experts in their respective field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1600"/>
              <a:t>1.3		Consists of two components : Generic and Functional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1600"/>
              <a:t>1.4		Assessment syllabus based on the particular field of job and competency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1600"/>
              <a:t>1.5		Group Assessment 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Group discussion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Interview 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Case study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Presentation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Assignment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1600"/>
              <a:t>1.6		Individual Assessment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Public Speaking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Assignment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Written Test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Personality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Job Assessment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1600"/>
              <a:t>Reflection Paper</a:t>
            </a:r>
          </a:p>
          <a:p>
            <a:pPr marL="800100" lvl="1" indent="-342900">
              <a:buFont typeface="Wingdings" pitchFamily="2" charset="2"/>
              <a:buNone/>
            </a:pPr>
            <a:r>
              <a:rPr lang="en-US" sz="1600"/>
              <a:t>1.7		Duration: 1- 5 days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en-US" sz="1600"/>
          </a:p>
          <a:p>
            <a:pPr marL="800100" lvl="1" indent="-342900">
              <a:buFont typeface="Wingdings" pitchFamily="2" charset="2"/>
              <a:buNone/>
            </a:pPr>
            <a:endParaRPr lang="en-US" sz="1600"/>
          </a:p>
          <a:p>
            <a:pPr marL="800100" lvl="1" indent="-342900">
              <a:buFont typeface="Wingdings" pitchFamily="2" charset="2"/>
              <a:buNone/>
            </a:pPr>
            <a:r>
              <a:rPr lang="en-US" sz="160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62550" y="381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24200" y="609600"/>
            <a:ext cx="389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Arial Black" pitchFamily="34" charset="0"/>
              </a:rPr>
              <a:t>IMPROVED METHODS OF CLA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677781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endParaRPr lang="en-US" sz="1600" b="1" dirty="0"/>
          </a:p>
          <a:p>
            <a:pPr lvl="1">
              <a:tabLst>
                <a:tab pos="914400" algn="l"/>
                <a:tab pos="1371600" algn="l"/>
              </a:tabLst>
            </a:pPr>
            <a:r>
              <a:rPr lang="en-US" sz="1600" dirty="0" smtClean="0"/>
              <a:t>2</a:t>
            </a:r>
            <a:r>
              <a:rPr lang="en-US" sz="1600" dirty="0" smtClean="0"/>
              <a:t>.	</a:t>
            </a:r>
            <a:r>
              <a:rPr lang="en-US" sz="1600" b="1" dirty="0" err="1" smtClean="0"/>
              <a:t>Continous</a:t>
            </a:r>
            <a:r>
              <a:rPr lang="en-US" sz="1600" b="1" dirty="0" smtClean="0"/>
              <a:t> Competency Assessment (</a:t>
            </a:r>
            <a:r>
              <a:rPr lang="en-US" sz="1600" b="1" dirty="0" err="1" smtClean="0"/>
              <a:t>MyCPD</a:t>
            </a:r>
            <a:r>
              <a:rPr lang="en-US" sz="1600" b="1" dirty="0" smtClean="0"/>
              <a:t>)</a:t>
            </a:r>
            <a:endParaRPr lang="en-US" sz="1600" b="1" dirty="0" smtClean="0"/>
          </a:p>
          <a:p>
            <a:pPr marL="342900" indent="-342900">
              <a:tabLst>
                <a:tab pos="914400" algn="l"/>
                <a:tab pos="1371600" algn="l"/>
              </a:tabLst>
            </a:pPr>
            <a:r>
              <a:rPr lang="en-US" sz="1600" b="1" dirty="0" smtClean="0"/>
              <a:t>    		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Penilaian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Kompetensi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Berterusan</a:t>
            </a:r>
            <a:r>
              <a:rPr lang="en-US" sz="1600" b="1" dirty="0" smtClean="0"/>
              <a:t> (PKB)</a:t>
            </a:r>
            <a:endParaRPr lang="en-US" sz="1600" b="1" dirty="0" smtClean="0"/>
          </a:p>
          <a:p>
            <a:pPr marL="800100" lvl="1" indent="-342900">
              <a:buFont typeface="Wingdings" pitchFamily="2" charset="2"/>
              <a:buNone/>
            </a:pPr>
            <a:endParaRPr lang="en-US" sz="1600" dirty="0" smtClean="0"/>
          </a:p>
          <a:p>
            <a:pPr marL="800100" lvl="1" indent="-342900">
              <a:buFont typeface="Wingdings" pitchFamily="2" charset="2"/>
              <a:buNone/>
            </a:pPr>
            <a:r>
              <a:rPr lang="en-US" sz="1600" dirty="0"/>
              <a:t>	Continuous </a:t>
            </a:r>
            <a:r>
              <a:rPr lang="en-US" sz="1600" dirty="0" smtClean="0"/>
              <a:t>Competency </a:t>
            </a:r>
            <a:r>
              <a:rPr lang="en-US" sz="1600" dirty="0" smtClean="0"/>
              <a:t>Assessment </a:t>
            </a:r>
            <a:r>
              <a:rPr lang="en-US" sz="1600" dirty="0" err="1" smtClean="0"/>
              <a:t>Programme</a:t>
            </a:r>
            <a:endParaRPr lang="en-US" sz="1600" dirty="0"/>
          </a:p>
          <a:p>
            <a:pPr marL="1257300" lvl="2" indent="-342900">
              <a:buFont typeface="Wingdings" pitchFamily="2" charset="2"/>
              <a:buNone/>
            </a:pPr>
            <a:r>
              <a:rPr lang="en-US" sz="1600" dirty="0" smtClean="0"/>
              <a:t>2.1</a:t>
            </a:r>
            <a:r>
              <a:rPr lang="en-US" sz="1600" dirty="0"/>
              <a:t>	In-service training </a:t>
            </a:r>
          </a:p>
          <a:p>
            <a:pPr marL="2171700" lvl="4" indent="-342900">
              <a:buFont typeface="Wingdings" pitchFamily="2" charset="2"/>
              <a:buChar char="Ø"/>
            </a:pPr>
            <a:r>
              <a:rPr lang="en-US" sz="1600" dirty="0"/>
              <a:t>short –term courses</a:t>
            </a:r>
          </a:p>
          <a:p>
            <a:pPr marL="2171700" lvl="4" indent="-342900">
              <a:buFont typeface="Wingdings" pitchFamily="2" charset="2"/>
              <a:buChar char="Ø"/>
            </a:pPr>
            <a:r>
              <a:rPr lang="en-US" sz="1600" dirty="0"/>
              <a:t>long-term courses</a:t>
            </a:r>
          </a:p>
          <a:p>
            <a:pPr marL="1257300" lvl="2" indent="-342900">
              <a:buFont typeface="Wingdings" pitchFamily="2" charset="2"/>
              <a:buNone/>
            </a:pPr>
            <a:r>
              <a:rPr lang="en-US" sz="1600" dirty="0" smtClean="0"/>
              <a:t>2.2</a:t>
            </a:r>
            <a:r>
              <a:rPr lang="en-US" sz="1600" dirty="0"/>
              <a:t>	Knowledge &amp; skill enhancement </a:t>
            </a:r>
          </a:p>
          <a:p>
            <a:pPr marL="2171700" lvl="4" indent="-342900">
              <a:buFont typeface="Wingdings" pitchFamily="2" charset="2"/>
              <a:buChar char="Ø"/>
            </a:pPr>
            <a:r>
              <a:rPr lang="en-US" sz="1600" dirty="0"/>
              <a:t>Conference/forum/convention/</a:t>
            </a:r>
            <a:r>
              <a:rPr lang="en-US" sz="1600" dirty="0" err="1"/>
              <a:t>colloqium</a:t>
            </a:r>
            <a:r>
              <a:rPr lang="en-US" sz="1600" dirty="0"/>
              <a:t>/seminar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/>
              <a:t>Chairman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/>
              <a:t>Facilitator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/>
              <a:t>Participant</a:t>
            </a:r>
          </a:p>
          <a:p>
            <a:pPr marL="2171700" lvl="4" indent="-342900">
              <a:buFont typeface="Wingdings" pitchFamily="2" charset="2"/>
              <a:buChar char="Ø"/>
            </a:pPr>
            <a:r>
              <a:rPr lang="en-US" sz="1600" dirty="0"/>
              <a:t>Briefing/Talk/Workshop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/>
              <a:t>Speaker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/>
              <a:t>Facilitator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/>
              <a:t>Participant</a:t>
            </a:r>
          </a:p>
          <a:p>
            <a:pPr marL="2171700" lvl="4" indent="-342900">
              <a:buFont typeface="Wingdings" pitchFamily="2" charset="2"/>
              <a:buChar char="Ø"/>
            </a:pPr>
            <a:r>
              <a:rPr lang="en-US" sz="1600" dirty="0"/>
              <a:t>Academic Presentation/Working Paper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/>
              <a:t>Presenter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/>
              <a:t>Participant</a:t>
            </a:r>
          </a:p>
          <a:p>
            <a:pPr marL="2171700" lvl="4" indent="-342900">
              <a:buFont typeface="Wingdings" pitchFamily="2" charset="2"/>
              <a:buChar char="Ø"/>
            </a:pPr>
            <a:r>
              <a:rPr lang="en-US" sz="1600" dirty="0"/>
              <a:t>Projects</a:t>
            </a:r>
          </a:p>
          <a:p>
            <a:pPr marL="2171700" lvl="4" indent="-342900">
              <a:buFont typeface="Wingdings" pitchFamily="2" charset="2"/>
              <a:buChar char="§"/>
            </a:pPr>
            <a:r>
              <a:rPr lang="en-US" sz="1600" dirty="0"/>
              <a:t>Director/Chairman</a:t>
            </a:r>
          </a:p>
          <a:p>
            <a:pPr marL="2171700" lvl="4" indent="-342900">
              <a:buFont typeface="Wingdings" pitchFamily="2" charset="2"/>
              <a:buChar char="§"/>
            </a:pPr>
            <a:endParaRPr lang="en-US" sz="1600" dirty="0"/>
          </a:p>
          <a:p>
            <a:pPr marL="2171700" lvl="4" indent="-342900">
              <a:buFont typeface="Wingdings" pitchFamily="2" charset="2"/>
              <a:buNone/>
            </a:pPr>
            <a:r>
              <a:rPr lang="en-US" sz="1600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62550" y="381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124200" y="693738"/>
            <a:ext cx="389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IMPROVED METHODS OF CLA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7637463" cy="62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600" b="1" dirty="0"/>
              <a:t>,,,continuation </a:t>
            </a:r>
          </a:p>
          <a:p>
            <a:pPr marL="342900" indent="-342900"/>
            <a:endParaRPr lang="en-US" sz="1600" b="1" dirty="0"/>
          </a:p>
          <a:p>
            <a:pPr marL="1257300" lvl="2" indent="-342900">
              <a:buFont typeface="Wingdings" pitchFamily="2" charset="2"/>
              <a:buNone/>
            </a:pPr>
            <a:r>
              <a:rPr lang="en-US" sz="1600" dirty="0" smtClean="0"/>
              <a:t>2.3</a:t>
            </a:r>
            <a:r>
              <a:rPr lang="en-US" sz="1600" dirty="0"/>
              <a:t>	Recognized publications</a:t>
            </a:r>
          </a:p>
          <a:p>
            <a:pPr marL="1257300" lvl="2" indent="-342900">
              <a:buFont typeface="Wingdings" pitchFamily="2" charset="2"/>
              <a:buNone/>
            </a:pPr>
            <a:endParaRPr lang="en-US" sz="1600" dirty="0"/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Books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Published articles/journals (magazine/</a:t>
            </a:r>
            <a:r>
              <a:rPr lang="en-US" sz="1600" dirty="0" err="1"/>
              <a:t>bulettin</a:t>
            </a:r>
            <a:r>
              <a:rPr lang="en-US" sz="1600" dirty="0"/>
              <a:t>/newspapers)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Research papers/reports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Others</a:t>
            </a:r>
          </a:p>
          <a:p>
            <a:pPr lvl="4">
              <a:buFont typeface="Wingdings" pitchFamily="2" charset="2"/>
              <a:buChar char="Ø"/>
            </a:pPr>
            <a:endParaRPr lang="en-US" sz="1600" dirty="0"/>
          </a:p>
          <a:p>
            <a:pPr marL="1257300" lvl="2" indent="-342900">
              <a:buFont typeface="Wingdings" pitchFamily="2" charset="2"/>
              <a:buNone/>
            </a:pPr>
            <a:r>
              <a:rPr lang="en-US" sz="1600" dirty="0" smtClean="0"/>
              <a:t>2.4</a:t>
            </a:r>
            <a:r>
              <a:rPr lang="en-US" sz="1600" dirty="0"/>
              <a:t>	Recognition and Awards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Ministry/Department/Agency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Corporate/Private sectors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National level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International level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Medals/Awards</a:t>
            </a:r>
          </a:p>
          <a:p>
            <a:pPr marL="1257300" lvl="2" indent="-342900"/>
            <a:r>
              <a:rPr lang="en-US" dirty="0"/>
              <a:t>	</a:t>
            </a:r>
            <a:endParaRPr lang="en-US" sz="1600" dirty="0"/>
          </a:p>
          <a:p>
            <a:pPr lvl="4">
              <a:buFont typeface="Wingdings" pitchFamily="2" charset="2"/>
              <a:buNone/>
            </a:pPr>
            <a:endParaRPr lang="en-US" sz="1600" dirty="0"/>
          </a:p>
          <a:p>
            <a:pPr lvl="4">
              <a:buFont typeface="Wingdings" pitchFamily="2" charset="2"/>
              <a:buNone/>
            </a:pPr>
            <a:endParaRPr lang="en-US" sz="1600" dirty="0"/>
          </a:p>
          <a:p>
            <a:pPr lvl="4">
              <a:buFont typeface="Wingdings" pitchFamily="2" charset="2"/>
              <a:buNone/>
            </a:pPr>
            <a:endParaRPr lang="en-US" sz="1600" dirty="0"/>
          </a:p>
          <a:p>
            <a:pPr lvl="4">
              <a:buFont typeface="Wingdings" pitchFamily="2" charset="2"/>
              <a:buNone/>
            </a:pPr>
            <a:endParaRPr lang="en-US" sz="1600" dirty="0"/>
          </a:p>
          <a:p>
            <a:pPr marL="1714500" lvl="3" indent="-342900">
              <a:buFont typeface="Wingdings" pitchFamily="2" charset="2"/>
              <a:buChar char="Ø"/>
            </a:pPr>
            <a:endParaRPr lang="en-US" sz="1600" dirty="0"/>
          </a:p>
          <a:p>
            <a:pPr marL="800100" lvl="1" indent="-342900">
              <a:buFont typeface="Wingdings" pitchFamily="2" charset="2"/>
              <a:buChar char="ü"/>
            </a:pPr>
            <a:endParaRPr lang="en-US" sz="1600" dirty="0"/>
          </a:p>
          <a:p>
            <a:pPr marL="800100" lvl="1" indent="-342900">
              <a:buFont typeface="Wingdings" pitchFamily="2" charset="2"/>
              <a:buChar char="ü"/>
            </a:pPr>
            <a:endParaRPr lang="en-US" sz="1600" dirty="0"/>
          </a:p>
          <a:p>
            <a:pPr marL="800100" lvl="1" indent="-342900">
              <a:buFont typeface="Wingdings" pitchFamily="2" charset="2"/>
              <a:buNone/>
            </a:pPr>
            <a:endParaRPr lang="en-US" sz="1600" dirty="0"/>
          </a:p>
          <a:p>
            <a:pPr marL="800100" lvl="1" indent="-342900">
              <a:buFont typeface="Wingdings" pitchFamily="2" charset="2"/>
              <a:buNone/>
            </a:pPr>
            <a:r>
              <a:rPr lang="en-US" sz="1600" dirty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162550" y="381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124200" y="693738"/>
            <a:ext cx="389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IMPROVED METHODS OF CLA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7455887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600" b="1" dirty="0"/>
              <a:t>,,,continuation </a:t>
            </a:r>
          </a:p>
          <a:p>
            <a:pPr marL="342900" indent="-342900"/>
            <a:endParaRPr lang="en-US" sz="1600" b="1" dirty="0"/>
          </a:p>
          <a:p>
            <a:pPr marL="1257300" lvl="2" indent="-342900">
              <a:buFont typeface="Wingdings" pitchFamily="2" charset="2"/>
              <a:buNone/>
            </a:pPr>
            <a:r>
              <a:rPr lang="en-US" sz="1600" dirty="0" smtClean="0"/>
              <a:t>2.5</a:t>
            </a:r>
            <a:r>
              <a:rPr lang="en-US" sz="1600" dirty="0"/>
              <a:t>	Competency enhancement activities</a:t>
            </a:r>
          </a:p>
          <a:p>
            <a:pPr marL="1257300" lvl="2" indent="-342900">
              <a:buFont typeface="Wingdings" pitchFamily="2" charset="2"/>
              <a:buNone/>
            </a:pPr>
            <a:endParaRPr lang="en-US" sz="1600" dirty="0"/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Fellowship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Professional and non-professional activities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Attachment at non-government agencies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Coaching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Quality </a:t>
            </a:r>
            <a:r>
              <a:rPr lang="en-US" sz="1600" dirty="0" err="1"/>
              <a:t>programmes</a:t>
            </a:r>
            <a:r>
              <a:rPr lang="en-US" sz="1600" dirty="0"/>
              <a:t> </a:t>
            </a:r>
            <a:r>
              <a:rPr lang="en-US" sz="1600" dirty="0" err="1"/>
              <a:t>eg</a:t>
            </a:r>
            <a:r>
              <a:rPr lang="en-US" sz="1600" dirty="0"/>
              <a:t>. Quality Circle, KMK, Innovation</a:t>
            </a:r>
          </a:p>
          <a:p>
            <a:pPr lvl="4">
              <a:buFont typeface="Wingdings" pitchFamily="2" charset="2"/>
              <a:buChar char="Ø"/>
            </a:pPr>
            <a:endParaRPr lang="en-US" sz="1600" dirty="0"/>
          </a:p>
          <a:p>
            <a:pPr marL="1257300" lvl="2" indent="-342900">
              <a:buFont typeface="Wingdings" pitchFamily="2" charset="2"/>
              <a:buNone/>
            </a:pPr>
            <a:r>
              <a:rPr lang="en-US" sz="1600" dirty="0" smtClean="0"/>
              <a:t>2.6</a:t>
            </a:r>
            <a:r>
              <a:rPr lang="en-US" sz="1600" dirty="0"/>
              <a:t>	Academic/Professional Qualification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</a:t>
            </a:r>
            <a:r>
              <a:rPr lang="en-US" sz="1600" dirty="0" err="1"/>
              <a:t>Ph.D</a:t>
            </a:r>
            <a:endParaRPr lang="en-US" sz="1600" dirty="0"/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Master</a:t>
            </a:r>
          </a:p>
          <a:p>
            <a:pPr lvl="4">
              <a:buFont typeface="Wingdings" pitchFamily="2" charset="2"/>
              <a:buChar char="Ø"/>
            </a:pPr>
            <a:r>
              <a:rPr lang="en-US" sz="1600" dirty="0"/>
              <a:t>   Advanced Diploma/Degree</a:t>
            </a:r>
          </a:p>
          <a:p>
            <a:pPr marL="1257300" lvl="2" indent="-342900"/>
            <a:endParaRPr lang="en-US" dirty="0" smtClean="0"/>
          </a:p>
          <a:p>
            <a:pPr marL="1257300" lvl="2" indent="-342900"/>
            <a:r>
              <a:rPr lang="en-US" sz="1600" dirty="0" smtClean="0"/>
              <a:t>Duration : Throughout the year</a:t>
            </a:r>
            <a:r>
              <a:rPr lang="en-US" sz="1600" dirty="0"/>
              <a:t>	</a:t>
            </a:r>
          </a:p>
          <a:p>
            <a:pPr lvl="4">
              <a:buFont typeface="Wingdings" pitchFamily="2" charset="2"/>
              <a:buNone/>
            </a:pPr>
            <a:endParaRPr lang="en-US" sz="1600" dirty="0"/>
          </a:p>
          <a:p>
            <a:pPr lvl="4">
              <a:buFont typeface="Wingdings" pitchFamily="2" charset="2"/>
              <a:buNone/>
            </a:pPr>
            <a:endParaRPr lang="en-US" sz="1600" dirty="0"/>
          </a:p>
          <a:p>
            <a:pPr lvl="4">
              <a:buFont typeface="Wingdings" pitchFamily="2" charset="2"/>
              <a:buNone/>
            </a:pPr>
            <a:endParaRPr lang="en-US" sz="1600" dirty="0"/>
          </a:p>
          <a:p>
            <a:pPr lvl="4">
              <a:buFont typeface="Wingdings" pitchFamily="2" charset="2"/>
              <a:buNone/>
            </a:pPr>
            <a:endParaRPr lang="en-US" sz="1600" dirty="0"/>
          </a:p>
          <a:p>
            <a:pPr marL="1714500" lvl="3" indent="-342900">
              <a:buFont typeface="Wingdings" pitchFamily="2" charset="2"/>
              <a:buChar char="Ø"/>
            </a:pPr>
            <a:endParaRPr lang="en-US" sz="1600" dirty="0"/>
          </a:p>
          <a:p>
            <a:pPr marL="800100" lvl="1" indent="-342900">
              <a:buFont typeface="Wingdings" pitchFamily="2" charset="2"/>
              <a:buChar char="ü"/>
            </a:pPr>
            <a:endParaRPr lang="en-US" sz="1600" dirty="0"/>
          </a:p>
          <a:p>
            <a:pPr marL="800100" lvl="1" indent="-342900">
              <a:buFont typeface="Wingdings" pitchFamily="2" charset="2"/>
              <a:buChar char="ü"/>
            </a:pPr>
            <a:endParaRPr lang="en-US" sz="1600" dirty="0"/>
          </a:p>
          <a:p>
            <a:pPr marL="800100" lvl="1" indent="-342900">
              <a:buFont typeface="Wingdings" pitchFamily="2" charset="2"/>
              <a:buNone/>
            </a:pPr>
            <a:endParaRPr lang="en-US" sz="1600" dirty="0"/>
          </a:p>
          <a:p>
            <a:pPr marL="800100" lvl="1" indent="-342900">
              <a:buFont typeface="Wingdings" pitchFamily="2" charset="2"/>
              <a:buNone/>
            </a:pPr>
            <a:r>
              <a:rPr lang="en-US" sz="1600" dirty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62550" y="381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124200" y="693738"/>
            <a:ext cx="389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IMPROVED METHODS OF CLA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-228600" y="1905000"/>
            <a:ext cx="20129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endParaRPr lang="en-US" sz="1600" b="1"/>
          </a:p>
          <a:p>
            <a:pPr lvl="4">
              <a:buFont typeface="Wingdings" pitchFamily="2" charset="2"/>
              <a:buNone/>
            </a:pPr>
            <a:endParaRPr lang="en-US" sz="1600"/>
          </a:p>
          <a:p>
            <a:pPr lvl="4">
              <a:buFont typeface="Wingdings" pitchFamily="2" charset="2"/>
              <a:buNone/>
            </a:pPr>
            <a:endParaRPr lang="en-US" sz="1600"/>
          </a:p>
          <a:p>
            <a:pPr lvl="4">
              <a:buFont typeface="Wingdings" pitchFamily="2" charset="2"/>
              <a:buNone/>
            </a:pPr>
            <a:endParaRPr lang="en-US" sz="1600"/>
          </a:p>
          <a:p>
            <a:pPr lvl="4">
              <a:buFont typeface="Wingdings" pitchFamily="2" charset="2"/>
              <a:buNone/>
            </a:pPr>
            <a:endParaRPr lang="en-US" sz="1600"/>
          </a:p>
          <a:p>
            <a:pPr marL="1714500" lvl="3" indent="-342900">
              <a:buFont typeface="Wingdings" pitchFamily="2" charset="2"/>
              <a:buChar char="Ø"/>
            </a:pPr>
            <a:endParaRPr lang="en-US" sz="1600"/>
          </a:p>
          <a:p>
            <a:pPr marL="800100" lvl="1" indent="-342900">
              <a:buFont typeface="Wingdings" pitchFamily="2" charset="2"/>
              <a:buChar char="ü"/>
            </a:pPr>
            <a:endParaRPr lang="en-US" sz="1600"/>
          </a:p>
          <a:p>
            <a:pPr marL="800100" lvl="1" indent="-342900">
              <a:buFont typeface="Wingdings" pitchFamily="2" charset="2"/>
              <a:buChar char="ü"/>
            </a:pPr>
            <a:endParaRPr lang="en-US" sz="1600"/>
          </a:p>
          <a:p>
            <a:pPr marL="800100" lvl="1" indent="-342900">
              <a:buFont typeface="Wingdings" pitchFamily="2" charset="2"/>
              <a:buNone/>
            </a:pPr>
            <a:endParaRPr lang="en-US" sz="1600"/>
          </a:p>
          <a:p>
            <a:pPr marL="800100" lvl="1" indent="-342900">
              <a:buFont typeface="Wingdings" pitchFamily="2" charset="2"/>
              <a:buNone/>
            </a:pPr>
            <a:r>
              <a:rPr lang="en-US" sz="1600"/>
              <a:t>      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" y="1395413"/>
            <a:ext cx="7289800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800100" lvl="1" indent="-342900"/>
            <a:r>
              <a:rPr lang="en-US" sz="1600" b="1" dirty="0" smtClean="0"/>
              <a:t>3.</a:t>
            </a:r>
            <a:r>
              <a:rPr lang="en-US" sz="1600" b="1" dirty="0"/>
              <a:t>	</a:t>
            </a:r>
            <a:r>
              <a:rPr lang="en-US" sz="1600" b="1" dirty="0" smtClean="0"/>
              <a:t>Competency Based Training</a:t>
            </a:r>
            <a:endParaRPr lang="en-US" sz="1600" b="1" dirty="0"/>
          </a:p>
          <a:p>
            <a:pPr marL="342900" indent="-342900">
              <a:tabLst>
                <a:tab pos="796925" algn="l"/>
              </a:tabLst>
            </a:pPr>
            <a:r>
              <a:rPr lang="en-US" sz="1600" b="1" dirty="0"/>
              <a:t>    		(</a:t>
            </a:r>
            <a:r>
              <a:rPr lang="en-US" sz="1600" b="1" dirty="0" err="1"/>
              <a:t>Penilaian</a:t>
            </a:r>
            <a:r>
              <a:rPr lang="en-US" sz="1600" b="1" dirty="0"/>
              <a:t> </a:t>
            </a:r>
            <a:r>
              <a:rPr lang="en-US" sz="1600" b="1" dirty="0" err="1" smtClean="0"/>
              <a:t>Berteraskan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Latihan</a:t>
            </a:r>
            <a:r>
              <a:rPr lang="en-US" sz="1600" b="1" dirty="0" smtClean="0"/>
              <a:t> (PBL)</a:t>
            </a:r>
            <a:endParaRPr lang="en-US" sz="1600" b="1" dirty="0"/>
          </a:p>
          <a:p>
            <a:pPr marL="342900" indent="-342900"/>
            <a:endParaRPr lang="en-US" sz="1600" b="1" dirty="0"/>
          </a:p>
          <a:p>
            <a:pPr marL="1257300" lvl="2" indent="-342900"/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sz="1600" dirty="0" smtClean="0"/>
              <a:t>.1</a:t>
            </a:r>
            <a:r>
              <a:rPr lang="en-US" sz="1600" dirty="0"/>
              <a:t>	Generic component would be assessed through in-house </a:t>
            </a:r>
          </a:p>
          <a:p>
            <a:pPr marL="1257300" lvl="2" indent="-342900"/>
            <a:r>
              <a:rPr lang="en-US" sz="1600" dirty="0"/>
              <a:t>		training which is more structured.</a:t>
            </a:r>
          </a:p>
          <a:p>
            <a:pPr marL="1257300" lvl="2" indent="-342900"/>
            <a:endParaRPr lang="en-US" sz="1600" dirty="0"/>
          </a:p>
          <a:p>
            <a:pPr marL="1257300" lvl="2" indent="-342900"/>
            <a:r>
              <a:rPr lang="en-US" sz="1600" dirty="0"/>
              <a:t>	</a:t>
            </a:r>
            <a:r>
              <a:rPr lang="en-US" sz="1600" dirty="0" smtClean="0"/>
              <a:t>3.2</a:t>
            </a:r>
            <a:r>
              <a:rPr lang="en-US" sz="1600" dirty="0"/>
              <a:t>	Functional component would be assessed through CPD </a:t>
            </a:r>
          </a:p>
          <a:p>
            <a:pPr marL="1257300" lvl="2" indent="-342900"/>
            <a:r>
              <a:rPr lang="en-US" sz="1600" dirty="0"/>
              <a:t>		or other competency enhancement activities.</a:t>
            </a:r>
          </a:p>
          <a:p>
            <a:pPr marL="1257300" lvl="2" indent="-342900"/>
            <a:endParaRPr lang="en-US" sz="1600" dirty="0"/>
          </a:p>
          <a:p>
            <a:pPr marL="1257300" lvl="2" indent="-342900"/>
            <a:r>
              <a:rPr lang="en-US" sz="1600" dirty="0"/>
              <a:t>	</a:t>
            </a:r>
            <a:r>
              <a:rPr lang="en-US" sz="1600" dirty="0" smtClean="0"/>
              <a:t>3.3</a:t>
            </a:r>
            <a:r>
              <a:rPr lang="en-US" sz="1600" dirty="0"/>
              <a:t>	Marking/grading is based on point system for each activity.</a:t>
            </a:r>
          </a:p>
          <a:p>
            <a:pPr marL="1257300" lvl="2" indent="-342900"/>
            <a:endParaRPr lang="en-US" sz="1600" dirty="0"/>
          </a:p>
          <a:p>
            <a:pPr marL="1257300" lvl="2" indent="-342900"/>
            <a:r>
              <a:rPr lang="en-US" sz="1600" dirty="0"/>
              <a:t>	</a:t>
            </a:r>
            <a:r>
              <a:rPr lang="en-US" sz="1600" dirty="0" smtClean="0"/>
              <a:t>3.4</a:t>
            </a:r>
            <a:r>
              <a:rPr lang="en-US" sz="1600" dirty="0"/>
              <a:t>	Assessment done by Panel of Assessors who are experts </a:t>
            </a:r>
          </a:p>
          <a:p>
            <a:pPr marL="1257300" lvl="2" indent="-342900"/>
            <a:r>
              <a:rPr lang="en-US" sz="1600" dirty="0"/>
              <a:t>		in their respective field.</a:t>
            </a:r>
          </a:p>
          <a:p>
            <a:pPr marL="1257300" lvl="2" indent="-342900"/>
            <a:endParaRPr lang="en-US" sz="1600" dirty="0"/>
          </a:p>
          <a:p>
            <a:pPr marL="1257300" lvl="2" indent="-342900"/>
            <a:r>
              <a:rPr lang="en-US" sz="1600" dirty="0"/>
              <a:t>	</a:t>
            </a:r>
            <a:r>
              <a:rPr lang="en-US" sz="1600" dirty="0" smtClean="0"/>
              <a:t>3.5</a:t>
            </a:r>
            <a:r>
              <a:rPr lang="en-US" sz="1600" dirty="0"/>
              <a:t>	Duration of CLA: Throughout the year</a:t>
            </a:r>
          </a:p>
          <a:p>
            <a:pPr marL="1257300" lvl="2" indent="-342900"/>
            <a:endParaRPr lang="en-US" sz="1600" dirty="0"/>
          </a:p>
          <a:p>
            <a:pPr marL="1257300" lvl="2" indent="-342900"/>
            <a:r>
              <a:rPr lang="en-US" dirty="0"/>
              <a:t>	</a:t>
            </a:r>
          </a:p>
          <a:p>
            <a:pPr marL="342900" indent="-342900"/>
            <a:endParaRPr lang="en-US" b="1" dirty="0"/>
          </a:p>
          <a:p>
            <a:pPr marL="342900" indent="-342900"/>
            <a:endParaRPr lang="en-US" b="1" dirty="0"/>
          </a:p>
          <a:p>
            <a:pPr marL="342900" indent="-342900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36938" y="438150"/>
            <a:ext cx="2555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Arial Black" pitchFamily="34" charset="0"/>
              </a:rPr>
              <a:t>FORCE FIELD ANALYSIS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90600" y="711200"/>
            <a:ext cx="65516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 Black" pitchFamily="34" charset="0"/>
              </a:rPr>
              <a:t>CHANGE PROPOSAL: CENTRALISED COMPETENCY ASSESSMENT</a:t>
            </a:r>
          </a:p>
          <a:p>
            <a:r>
              <a:rPr lang="en-US" sz="1400">
                <a:latin typeface="Arial Black" pitchFamily="34" charset="0"/>
              </a:rPr>
              <a:t>                                    (PUSAT PENILAIAN KOMPETENSI (PPK)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685800" y="1600200"/>
          <a:ext cx="3886200" cy="3228721"/>
        </p:xfrm>
        <a:graphic>
          <a:graphicData uri="http://schemas.openxmlformats.org/drawingml/2006/table">
            <a:tbl>
              <a:tblPr/>
              <a:tblGrid>
                <a:gridCol w="3048000"/>
                <a:gridCol w="838200"/>
              </a:tblGrid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Forces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Centralised assessment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Fixed duration of assessment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(Between 2 – 5 days)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focus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44" name="Group 24"/>
          <p:cNvGraphicFramePr>
            <a:graphicFrameLocks noGrp="1"/>
          </p:cNvGraphicFramePr>
          <p:nvPr/>
        </p:nvGraphicFramePr>
        <p:xfrm>
          <a:off x="4876800" y="1600200"/>
          <a:ext cx="3886200" cy="4806824"/>
        </p:xfrm>
        <a:graphic>
          <a:graphicData uri="http://schemas.openxmlformats.org/drawingml/2006/table">
            <a:tbl>
              <a:tblPr/>
              <a:tblGrid>
                <a:gridCol w="3048000"/>
                <a:gridCol w="838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AGAINST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Many sessions over a period of time to cater for different schemes of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Involving many asssessment panel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Heavy financial cost i.e.honorarium for assessors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Difficulty in getting all staff to attend the courses at the same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Difficulty in getting assessors/fascilitators due to heavy workload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Logistic problem i.e. course venues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36938" y="438150"/>
            <a:ext cx="2555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Arial Black" pitchFamily="34" charset="0"/>
              </a:rPr>
              <a:t>FORCE FIELD ANALYSIS</a:t>
            </a:r>
          </a:p>
        </p:txBody>
      </p:sp>
      <p:graphicFrame>
        <p:nvGraphicFramePr>
          <p:cNvPr id="3169" name="Group 97"/>
          <p:cNvGraphicFramePr>
            <a:graphicFrameLocks noGrp="1"/>
          </p:cNvGraphicFramePr>
          <p:nvPr/>
        </p:nvGraphicFramePr>
        <p:xfrm>
          <a:off x="4648200" y="1524000"/>
          <a:ext cx="3962400" cy="3700465"/>
        </p:xfrm>
        <a:graphic>
          <a:graphicData uri="http://schemas.openxmlformats.org/drawingml/2006/table">
            <a:tbl>
              <a:tblPr/>
              <a:tblGrid>
                <a:gridCol w="3048000"/>
                <a:gridCol w="9144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AGAINST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implicaton i.e. purchase of system = RM60k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Efficiency of online 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Additional workload for the kulliyyah i.e. decentralisation of assessment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Awareness training to all staff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67" name="Group 95"/>
          <p:cNvGraphicFramePr>
            <a:graphicFrameLocks noGrp="1"/>
          </p:cNvGraphicFramePr>
          <p:nvPr/>
        </p:nvGraphicFramePr>
        <p:xfrm>
          <a:off x="533400" y="1524000"/>
          <a:ext cx="3962400" cy="4910710"/>
        </p:xfrm>
        <a:graphic>
          <a:graphicData uri="http://schemas.openxmlformats.org/drawingml/2006/table">
            <a:tbl>
              <a:tblPr/>
              <a:tblGrid>
                <a:gridCol w="3048000"/>
                <a:gridCol w="9144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Forces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develop staff to become K-workers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Courses are more structured and covers all categories of staff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Skills acquired are relevant to job functions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Staff will become self-driven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Competency of staff is tested through course/assessment report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Marking/grading is based on point 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Assessment throughout the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(staggered)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Encourage the usage of IIUM Portal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1295400" y="762000"/>
            <a:ext cx="7378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 Black" pitchFamily="34" charset="0"/>
              </a:rPr>
              <a:t>CHANGE PROPOSAL: CONTINUOUS COMPETENCY ASSESSMENT (MyCPD)</a:t>
            </a:r>
          </a:p>
          <a:p>
            <a:r>
              <a:rPr lang="en-US" sz="1400">
                <a:latin typeface="Arial Black" pitchFamily="34" charset="0"/>
              </a:rPr>
              <a:t>                                    (PENILAIAN KOMPETENSI BERTERUSAN (PKB)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470</Words>
  <Application>Microsoft Office PowerPoint</Application>
  <PresentationFormat>On-screen Show (4:3)</PresentationFormat>
  <Paragraphs>344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IIUM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MSD</dc:creator>
  <cp:lastModifiedBy>Fauziah</cp:lastModifiedBy>
  <cp:revision>30</cp:revision>
  <dcterms:created xsi:type="dcterms:W3CDTF">2009-03-03T04:21:55Z</dcterms:created>
  <dcterms:modified xsi:type="dcterms:W3CDTF">2009-06-04T07:06:49Z</dcterms:modified>
</cp:coreProperties>
</file>